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62" r:id="rId6"/>
    <p:sldId id="263" r:id="rId7"/>
    <p:sldId id="261" r:id="rId8"/>
    <p:sldId id="264" r:id="rId9"/>
    <p:sldId id="265" r:id="rId10"/>
    <p:sldId id="266" r:id="rId11"/>
    <p:sldId id="267" r:id="rId12"/>
    <p:sldId id="268" r:id="rId13"/>
    <p:sldId id="269" r:id="rId14"/>
    <p:sldId id="260" r:id="rId15"/>
    <p:sldId id="272" r:id="rId16"/>
    <p:sldId id="270" r:id="rId17"/>
    <p:sldId id="271" r:id="rId18"/>
    <p:sldId id="273" r:id="rId19"/>
    <p:sldId id="274" r:id="rId20"/>
    <p:sldId id="279" r:id="rId21"/>
    <p:sldId id="280" r:id="rId22"/>
    <p:sldId id="275" r:id="rId23"/>
    <p:sldId id="277" r:id="rId24"/>
    <p:sldId id="278" r:id="rId25"/>
    <p:sldId id="276" r:id="rId26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75"/>
    <p:restoredTop sz="94709"/>
  </p:normalViewPr>
  <p:slideViewPr>
    <p:cSldViewPr snapToGrid="0">
      <p:cViewPr varScale="1">
        <p:scale>
          <a:sx n="113" d="100"/>
          <a:sy n="113" d="100"/>
        </p:scale>
        <p:origin x="176" y="8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5CDF1C-0E67-79DB-86AF-328E5DDD3C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87A3C7-DE68-7965-0DEB-1391CB15E7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23DE96-E1E9-FA0C-495A-7467E3CB8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42A68-383F-1345-AF74-B1649AD9E3F3}" type="datetimeFigureOut">
              <a:rPr lang="en-DE" smtClean="0"/>
              <a:t>27.03.23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21CB14-B826-BB95-7513-971B8B47A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FF4FD-FD62-5F95-2348-B703ACECE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9C8E9C-F015-804A-8677-E34F99D50D9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7464181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202766-CD5F-CA57-AEC3-87C8E5820D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03CAE7-DC40-F330-C3CB-7067463857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4D5970-3A78-B020-C16E-BCA3AE8C8C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42A68-383F-1345-AF74-B1649AD9E3F3}" type="datetimeFigureOut">
              <a:rPr lang="en-DE" smtClean="0"/>
              <a:t>27.03.23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C60B9F-C6FD-2296-4A47-C4C064DA3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CC5AC6-5999-1CFB-9E16-4BF637CAB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9C8E9C-F015-804A-8677-E34F99D50D9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3025113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8CAE3A5-D524-4147-4CDF-6F678B9B76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5D2372-BA13-695E-0963-F55CD9D40B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548319-EF1F-3415-E507-17857CCB3D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42A68-383F-1345-AF74-B1649AD9E3F3}" type="datetimeFigureOut">
              <a:rPr lang="en-DE" smtClean="0"/>
              <a:t>27.03.23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C30364-80A8-5601-3DEF-1F1FDF395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C6AC38-05A1-D7F5-2947-043DA50298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9C8E9C-F015-804A-8677-E34F99D50D9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0839837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54BBD-7FCC-722F-63A7-AF433B0BC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032C42-9C29-0AF8-4C2D-9CC7FF5B3E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A51844-9588-EE4E-729B-FF3AB64FB5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42A68-383F-1345-AF74-B1649AD9E3F3}" type="datetimeFigureOut">
              <a:rPr lang="en-DE" smtClean="0"/>
              <a:t>27.03.23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67D94A-325F-5C0F-192D-898BE02A1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F035AB-CEA7-0BFE-CF3D-14EA025B9B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9C8E9C-F015-804A-8677-E34F99D50D9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990309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136CD-57B9-D908-7983-062A49F13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30FE3B-DC8C-AED6-E73D-1394BBFD58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38289A-BA92-D4D8-0CAF-AF3196950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42A68-383F-1345-AF74-B1649AD9E3F3}" type="datetimeFigureOut">
              <a:rPr lang="en-DE" smtClean="0"/>
              <a:t>27.03.23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C6B161-B1B2-0E6B-E79A-20A8EC0C6E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6DC8AF-9452-4A98-AB92-02E1B503C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9C8E9C-F015-804A-8677-E34F99D50D9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7000303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5B4D1-30C9-4735-76BA-8B5BE286FD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17DE3-AE84-DCEF-5F02-5434AF90A7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CA8C79-2FB1-70F0-7AA2-A29A7ED3FC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01C2D6-5620-C935-6362-3F8BB32724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42A68-383F-1345-AF74-B1649AD9E3F3}" type="datetimeFigureOut">
              <a:rPr lang="en-DE" smtClean="0"/>
              <a:t>27.03.23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A401DB-140E-95A1-03FA-FD61A1368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0D7505-AE6D-134F-F420-077B90A59C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9C8E9C-F015-804A-8677-E34F99D50D9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233926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5BFCEB-7F2F-1088-D732-3FC99F4788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E6C92D-E25C-ADC5-18BE-B5C5511401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12D3B1-0CA2-CFB9-8C92-7B211EFE22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19B35D-B542-C0AF-5BE5-2FB62EAC25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ABE083D-546A-1DDA-C804-B5B3D0BF61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E24C48-A421-4C69-6CED-29E06D5AC1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42A68-383F-1345-AF74-B1649AD9E3F3}" type="datetimeFigureOut">
              <a:rPr lang="en-DE" smtClean="0"/>
              <a:t>27.03.23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C221FAA-0B35-A763-910E-896DBF4911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276553E-6C8B-DDED-4AAB-6DB0B1376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9C8E9C-F015-804A-8677-E34F99D50D9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813413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1B679-E603-3D63-B1AD-35FB3526D5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CF65955-88F8-19C2-5678-5BAF8EBBA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42A68-383F-1345-AF74-B1649AD9E3F3}" type="datetimeFigureOut">
              <a:rPr lang="en-DE" smtClean="0"/>
              <a:t>27.03.23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1D279E-92EF-3D3B-4DEE-8AE29F209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EDE452-04EB-36F5-1CE8-787DA9E135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9C8E9C-F015-804A-8677-E34F99D50D9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34100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F835E0-7A67-B730-6C87-4204C8A021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42A68-383F-1345-AF74-B1649AD9E3F3}" type="datetimeFigureOut">
              <a:rPr lang="en-DE" smtClean="0"/>
              <a:t>27.03.23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631FB7A-B27D-9093-F58E-97173F1C3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D336E5-86D4-2216-F597-4E0DA95C0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9C8E9C-F015-804A-8677-E34F99D50D9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68970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82140-A25E-ADB1-560A-ED7FA299FF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FC6765-4E30-049D-0FED-9AE88D64F2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5CF516-2F49-7F10-C2BB-6C50839531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6F9D91-6467-FE8B-FA9C-67704BB5AA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42A68-383F-1345-AF74-B1649AD9E3F3}" type="datetimeFigureOut">
              <a:rPr lang="en-DE" smtClean="0"/>
              <a:t>27.03.23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80B77B-37C2-A4B7-8009-7DD596DF8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9BC5EF-8C4C-446B-E144-363EAC4715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9C8E9C-F015-804A-8677-E34F99D50D9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077585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16100-95E2-8DEB-0A07-92BEBF74B3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05FD929-5697-7152-3966-19871022E8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AA8E40-BD03-2C1F-E53B-4B76608F3B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5CF9D2-E88B-0B4D-7880-2DA8FB0713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42A68-383F-1345-AF74-B1649AD9E3F3}" type="datetimeFigureOut">
              <a:rPr lang="en-DE" smtClean="0"/>
              <a:t>27.03.23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E1B59F-49CA-72B9-D15D-F0871AC8E3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A29977-390C-1A0D-C40E-B5CA8CD5F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9C8E9C-F015-804A-8677-E34F99D50D9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6321842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AA07FA-9C40-BA93-5843-850386F317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B255A4-CEB8-DD7F-4569-9F0F7D93CC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7AEF9A-23A6-10FE-0A8D-5083C3452A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942A68-383F-1345-AF74-B1649AD9E3F3}" type="datetimeFigureOut">
              <a:rPr lang="en-DE" smtClean="0"/>
              <a:t>27.03.23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D39C0B-4D43-C761-2FDA-65630F8A5A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111C23-637E-95A8-A70F-11D515CAF3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9C8E9C-F015-804A-8677-E34F99D50D9E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3952887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wandb.ai/serralasierra-lab/tictactoe_v4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wandb.ai/serralasierra-lab/tictactoe_v4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www.kaggle.com/code/maxserra/deeprl-training-bed-3/notebook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www.kaggle.com/code/maxserra/deeprl-training-bed-3/notebook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www.kaggle.com/code/maxserra/deeprl-training-bed-3/notebook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s://wandb.ai/serralasierra-lab/tictactoe_deepRL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s://wandb.ai/serralasierra-lab/tictactoe_deepRL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hyperlink" Target="https://wandb.ai/serralasierra-lab/tictactoe_deepRL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axserra/ml2_project_connectx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980FE-1A55-6856-1287-EBD6D54836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DE" sz="4800" strike="sngStrike" dirty="0"/>
              <a:t>ConnectX Kaggle competition</a:t>
            </a:r>
            <a:br>
              <a:rPr lang="en-DE" sz="4800" dirty="0"/>
            </a:br>
            <a:r>
              <a:rPr lang="en-DE" sz="4800" dirty="0"/>
              <a:t>Reinforcement Learning</a:t>
            </a:r>
            <a:br>
              <a:rPr lang="en-DE" sz="4800" dirty="0"/>
            </a:br>
            <a:r>
              <a:rPr lang="en-DE" sz="4800" dirty="0"/>
              <a:t>on a two-player game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7ADDA6-F908-6CCC-F19E-C9987B9F0F8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anchor="b"/>
          <a:lstStyle/>
          <a:p>
            <a:r>
              <a:rPr lang="en-DE" dirty="0"/>
              <a:t>Max Serra Lasierra</a:t>
            </a:r>
          </a:p>
          <a:p>
            <a:r>
              <a:rPr lang="en-DE" dirty="0"/>
              <a:t>Project for the course “Machine Learning 2” WS22/23</a:t>
            </a:r>
          </a:p>
          <a:p>
            <a:r>
              <a:rPr lang="en-DE" dirty="0"/>
              <a:t>University of Potsdam</a:t>
            </a:r>
          </a:p>
        </p:txBody>
      </p:sp>
    </p:spTree>
    <p:extLst>
      <p:ext uri="{BB962C8B-B14F-4D97-AF65-F5344CB8AC3E}">
        <p14:creationId xmlns:p14="http://schemas.microsoft.com/office/powerpoint/2010/main" val="21592737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4751E-DA7D-D20E-5C9E-D986FA304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Q-Learning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BB51DF-C5BA-5A6A-3656-134FA00235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30AA31-7CF3-8DD2-B346-712C2B16E3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987" y="1763265"/>
            <a:ext cx="10828026" cy="4476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1320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879A2-11AA-FB16-D7DF-27CF7E658B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MCTS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4CE6C5-466A-0F76-44A7-E04690FD59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7744" y="1265970"/>
            <a:ext cx="9056511" cy="5461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367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E4763-2D88-022B-A2BF-EE2617ACBA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DE" sz="4000" dirty="0"/>
              <a:t>MCTS – Upper Confidence bound for Trees (UCT)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7CAE721F-43A4-59FF-7CAA-C766B7C754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2378" y="1825625"/>
            <a:ext cx="1020724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2196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E4763-2D88-022B-A2BF-EE2617ACBA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MCTS – Adaptive UCT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A77EAA35-C664-3436-98F7-E345FFD5EF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2378" y="1825625"/>
            <a:ext cx="1020724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4706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5517B0-0EFD-22D6-CF5E-270730185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The algorithms I coded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84B47-AF6E-CCA3-3458-F86063542D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E" dirty="0"/>
              <a:t>Temporal Difference:</a:t>
            </a:r>
          </a:p>
          <a:p>
            <a:pPr lvl="1"/>
            <a:r>
              <a:rPr lang="en-DE" dirty="0"/>
              <a:t>Q-Learning</a:t>
            </a:r>
          </a:p>
          <a:p>
            <a:pPr lvl="1"/>
            <a:r>
              <a:rPr lang="en-DE" dirty="0"/>
              <a:t>Sarsa and expected Sarsa</a:t>
            </a:r>
          </a:p>
          <a:p>
            <a:r>
              <a:rPr lang="en-DE" dirty="0"/>
              <a:t>Monte Carlo Tree Search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D664B9-53EB-08C3-8BF5-507F5239C2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0203" y="2121759"/>
            <a:ext cx="2366110" cy="229973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C865BDC-308A-A586-B535-BC67B699D4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5693" y="1186959"/>
            <a:ext cx="3355131" cy="79986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AD09571-F753-92FC-301A-E0E862BAB0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4160" y="3589868"/>
            <a:ext cx="8053530" cy="3441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1211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6613C-603A-8F45-B98A-0901969C17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The algorithms I coded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9F46CD-ACC9-E012-0C57-52A19B747D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E" dirty="0"/>
              <a:t>The agent should learn to play both roles!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1A7A8EA-54B9-24C9-9E10-669916E253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6800" y="2887663"/>
            <a:ext cx="7518400" cy="328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6363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D5074-9C22-6C34-6FC1-B583D0FB9E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The algorithms I coded – </a:t>
            </a:r>
            <a:r>
              <a:rPr lang="en-DE" dirty="0">
                <a:hlinkClick r:id="rId2"/>
              </a:rPr>
              <a:t>wandb project</a:t>
            </a:r>
            <a:endParaRPr lang="en-DE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C355E49-249B-8159-B0B2-594B17A91F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43818" y="1430513"/>
            <a:ext cx="11304363" cy="5794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1939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D5074-9C22-6C34-6FC1-B583D0FB9E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The algorithms I coded – </a:t>
            </a:r>
            <a:r>
              <a:rPr lang="en-DE" dirty="0">
                <a:hlinkClick r:id="rId2"/>
              </a:rPr>
              <a:t>wandb project</a:t>
            </a:r>
            <a:endParaRPr lang="en-D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A7035C-4C5E-4AD9-C71B-66AB3AA600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232" y="1425727"/>
            <a:ext cx="11307536" cy="57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27416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7ACF4-9097-1A85-88D8-BD7411BA46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The algorithms I </a:t>
            </a:r>
            <a:r>
              <a:rPr lang="en-DE" b="1" dirty="0"/>
              <a:t>did not </a:t>
            </a:r>
            <a:r>
              <a:rPr lang="en-DE" dirty="0"/>
              <a:t>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4AE204-B766-CB39-5F7F-A1271F0353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E" dirty="0"/>
              <a:t>Deep Reinforcement Learning </a:t>
            </a:r>
            <a:r>
              <a:rPr lang="en-DE" sz="2400" dirty="0"/>
              <a:t>(“out-of-the-box” from Stable Baselines3)</a:t>
            </a:r>
            <a:endParaRPr lang="en-DE" dirty="0"/>
          </a:p>
          <a:p>
            <a:pPr lvl="1"/>
            <a:r>
              <a:rPr lang="en-DE" dirty="0"/>
              <a:t>DQN</a:t>
            </a:r>
          </a:p>
          <a:p>
            <a:pPr lvl="1"/>
            <a:r>
              <a:rPr lang="en-DE" dirty="0"/>
              <a:t>PPO</a:t>
            </a:r>
          </a:p>
          <a:p>
            <a:endParaRPr lang="en-DE" dirty="0"/>
          </a:p>
          <a:p>
            <a:r>
              <a:rPr lang="en-DE" dirty="0"/>
              <a:t>The NN is (obviously) exposed and can be modified.</a:t>
            </a:r>
          </a:p>
        </p:txBody>
      </p:sp>
    </p:spTree>
    <p:extLst>
      <p:ext uri="{BB962C8B-B14F-4D97-AF65-F5344CB8AC3E}">
        <p14:creationId xmlns:p14="http://schemas.microsoft.com/office/powerpoint/2010/main" val="25479655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7ACF4-9097-1A85-88D8-BD7411BA46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The algorithms I </a:t>
            </a:r>
            <a:r>
              <a:rPr lang="en-DE" b="1" dirty="0"/>
              <a:t>did not </a:t>
            </a:r>
            <a:r>
              <a:rPr lang="en-DE" dirty="0"/>
              <a:t>code – </a:t>
            </a:r>
            <a:r>
              <a:rPr lang="en-DE" sz="3600" dirty="0">
                <a:hlinkClick r:id="rId2"/>
              </a:rPr>
              <a:t>Kaggle notebook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4AE204-B766-CB39-5F7F-A1271F0353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C3EA32-620B-D96B-1B7D-DB88048FB5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1436576"/>
            <a:ext cx="7772400" cy="5129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5959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51E3AF-5686-8C4C-6463-5E79AEFB2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Problem setting – Connect4</a:t>
            </a:r>
          </a:p>
        </p:txBody>
      </p:sp>
      <p:pic>
        <p:nvPicPr>
          <p:cNvPr id="7" name="Screen Recording 2023-03-27 at 17.19.35.mov">
            <a:hlinkClick r:id="" action="ppaction://media"/>
            <a:extLst>
              <a:ext uri="{FF2B5EF4-FFF2-40B4-BE49-F238E27FC236}">
                <a16:creationId xmlns:a16="http://schemas.microsoft.com/office/drawing/2014/main" id="{C415CA97-9111-4593-EE47-2D025FD5C86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82168" y="1690688"/>
            <a:ext cx="5427663" cy="4351338"/>
          </a:xfrm>
        </p:spPr>
      </p:pic>
    </p:spTree>
    <p:extLst>
      <p:ext uri="{BB962C8B-B14F-4D97-AF65-F5344CB8AC3E}">
        <p14:creationId xmlns:p14="http://schemas.microsoft.com/office/powerpoint/2010/main" val="461782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04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7ACF4-9097-1A85-88D8-BD7411BA46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The algorithms I </a:t>
            </a:r>
            <a:r>
              <a:rPr lang="en-DE" b="1" dirty="0"/>
              <a:t>did not </a:t>
            </a:r>
            <a:r>
              <a:rPr lang="en-DE" dirty="0"/>
              <a:t>code – </a:t>
            </a:r>
            <a:r>
              <a:rPr lang="en-DE" sz="3600" dirty="0">
                <a:hlinkClick r:id="rId2"/>
              </a:rPr>
              <a:t>Kaggle notebook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4AE204-B766-CB39-5F7F-A1271F0353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22D1740-B11B-4F60-7145-170D6F0A46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1309654"/>
            <a:ext cx="7772400" cy="5548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6276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7ACF4-9097-1A85-88D8-BD7411BA46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The algorithms I </a:t>
            </a:r>
            <a:r>
              <a:rPr lang="en-DE" b="1" dirty="0"/>
              <a:t>did not </a:t>
            </a:r>
            <a:r>
              <a:rPr lang="en-DE" dirty="0"/>
              <a:t>code – </a:t>
            </a:r>
            <a:r>
              <a:rPr lang="en-DE" sz="3600" dirty="0">
                <a:hlinkClick r:id="rId2"/>
              </a:rPr>
              <a:t>Kaggle notebook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4AE204-B766-CB39-5F7F-A1271F0353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56FF601-FCA1-3ED5-6FAE-B5136A105A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1309654"/>
            <a:ext cx="7772400" cy="5548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41521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7ACF4-9097-1A85-88D8-BD7411BA46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The algorithms I </a:t>
            </a:r>
            <a:r>
              <a:rPr lang="en-DE" b="1" dirty="0"/>
              <a:t>did not </a:t>
            </a:r>
            <a:r>
              <a:rPr lang="en-DE" dirty="0"/>
              <a:t>code – </a:t>
            </a:r>
            <a:r>
              <a:rPr lang="en-DE" dirty="0">
                <a:hlinkClick r:id="rId2"/>
              </a:rPr>
              <a:t>wandb project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4AE204-B766-CB39-5F7F-A1271F0353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9D3450-7D1F-F76A-B2DC-51E27DF8E2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231" y="1425727"/>
            <a:ext cx="11307537" cy="57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7275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7ACF4-9097-1A85-88D8-BD7411BA46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The algorithms I </a:t>
            </a:r>
            <a:r>
              <a:rPr lang="en-DE" b="1" dirty="0"/>
              <a:t>did not </a:t>
            </a:r>
            <a:r>
              <a:rPr lang="en-DE" dirty="0"/>
              <a:t>code – </a:t>
            </a:r>
            <a:r>
              <a:rPr lang="en-DE" dirty="0">
                <a:hlinkClick r:id="rId2"/>
              </a:rPr>
              <a:t>wandb project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4AE204-B766-CB39-5F7F-A1271F0353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4448C4-088D-968D-1CE0-FAE1038463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231" y="1425727"/>
            <a:ext cx="11307537" cy="57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2544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7ACF4-9097-1A85-88D8-BD7411BA46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The algorithms I </a:t>
            </a:r>
            <a:r>
              <a:rPr lang="en-DE" b="1" dirty="0"/>
              <a:t>did not </a:t>
            </a:r>
            <a:r>
              <a:rPr lang="en-DE" dirty="0"/>
              <a:t>code – </a:t>
            </a:r>
            <a:r>
              <a:rPr lang="en-DE" dirty="0">
                <a:hlinkClick r:id="rId2"/>
              </a:rPr>
              <a:t>wandb project</a:t>
            </a:r>
            <a:endParaRPr lang="en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4AE204-B766-CB39-5F7F-A1271F0353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086B09-3C91-1D9D-4E75-D52CEE9ABB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231" y="1425727"/>
            <a:ext cx="11307537" cy="57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9607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7ACF4-9097-1A85-88D8-BD7411BA46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The algorithms I </a:t>
            </a:r>
            <a:r>
              <a:rPr lang="en-DE" b="1" dirty="0"/>
              <a:t>did not </a:t>
            </a:r>
            <a:r>
              <a:rPr lang="en-DE" dirty="0"/>
              <a:t>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4AE204-B766-CB39-5F7F-A1271F0353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352753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E32D1-1414-62F5-ABB6-AB5E1E53C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Why did I change the game?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4F67D-1C2F-BAC7-EDE8-36AC877D50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E" dirty="0"/>
              <a:t>Too long training times</a:t>
            </a:r>
          </a:p>
          <a:p>
            <a:r>
              <a:rPr lang="en-DE" dirty="0"/>
              <a:t>Comparable enough</a:t>
            </a:r>
          </a:p>
        </p:txBody>
      </p:sp>
    </p:spTree>
    <p:extLst>
      <p:ext uri="{BB962C8B-B14F-4D97-AF65-F5344CB8AC3E}">
        <p14:creationId xmlns:p14="http://schemas.microsoft.com/office/powerpoint/2010/main" val="10685532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50479-985D-9198-A0ED-F327CDB7B1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Problem setting – TicTacToe</a:t>
            </a:r>
          </a:p>
        </p:txBody>
      </p:sp>
      <p:pic>
        <p:nvPicPr>
          <p:cNvPr id="4" name="Screen Recording 2023-03-27 at 17.22.58.mov">
            <a:hlinkClick r:id="" action="ppaction://media"/>
            <a:extLst>
              <a:ext uri="{FF2B5EF4-FFF2-40B4-BE49-F238E27FC236}">
                <a16:creationId xmlns:a16="http://schemas.microsoft.com/office/drawing/2014/main" id="{1464D26C-00F0-73EA-741F-837A20CB41A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81375" y="1825625"/>
            <a:ext cx="5427663" cy="4351338"/>
          </a:xfrm>
        </p:spPr>
      </p:pic>
    </p:spTree>
    <p:extLst>
      <p:ext uri="{BB962C8B-B14F-4D97-AF65-F5344CB8AC3E}">
        <p14:creationId xmlns:p14="http://schemas.microsoft.com/office/powerpoint/2010/main" val="4078063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5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A56B5-22B4-53C0-424E-C41A9C460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My approach to the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9D3ABF-B8CD-1C2F-6B51-E9A837A5DB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DE" dirty="0"/>
              <a:t>Align code to </a:t>
            </a:r>
            <a:r>
              <a:rPr lang="en-DE" b="1" dirty="0"/>
              <a:t>reference libraries</a:t>
            </a:r>
            <a:r>
              <a:rPr lang="en-DE" dirty="0"/>
              <a:t>:</a:t>
            </a:r>
          </a:p>
          <a:p>
            <a:pPr lvl="1">
              <a:lnSpc>
                <a:spcPct val="100000"/>
              </a:lnSpc>
            </a:pPr>
            <a:r>
              <a:rPr lang="en-DE" dirty="0"/>
              <a:t>Gym			for environments</a:t>
            </a:r>
          </a:p>
          <a:p>
            <a:pPr lvl="1">
              <a:lnSpc>
                <a:spcPct val="100000"/>
              </a:lnSpc>
            </a:pPr>
            <a:r>
              <a:rPr lang="en-DE" dirty="0"/>
              <a:t>Stable Baselines3	for algorithms</a:t>
            </a:r>
          </a:p>
          <a:p>
            <a:pPr lvl="1">
              <a:lnSpc>
                <a:spcPct val="100000"/>
              </a:lnSpc>
            </a:pPr>
            <a:r>
              <a:rPr lang="en-DE" dirty="0"/>
              <a:t>Weights and Biases	for tracking and evaluating</a:t>
            </a:r>
          </a:p>
          <a:p>
            <a:pPr>
              <a:lnSpc>
                <a:spcPct val="100000"/>
              </a:lnSpc>
            </a:pPr>
            <a:r>
              <a:rPr lang="en-DE" dirty="0"/>
              <a:t>Select algorithms to use</a:t>
            </a:r>
          </a:p>
          <a:p>
            <a:pPr>
              <a:lnSpc>
                <a:spcPct val="100000"/>
              </a:lnSpc>
            </a:pPr>
            <a:r>
              <a:rPr lang="en-DE" dirty="0"/>
              <a:t>Define evaluation of agents</a:t>
            </a:r>
          </a:p>
          <a:p>
            <a:pPr>
              <a:lnSpc>
                <a:spcPct val="100000"/>
              </a:lnSpc>
            </a:pPr>
            <a:endParaRPr lang="en-DE" dirty="0"/>
          </a:p>
          <a:p>
            <a:pPr>
              <a:lnSpc>
                <a:spcPct val="100000"/>
              </a:lnSpc>
            </a:pPr>
            <a:r>
              <a:rPr lang="en-DE" dirty="0"/>
              <a:t>Code available on github: </a:t>
            </a:r>
            <a:r>
              <a:rPr lang="en-GB" sz="2000" dirty="0">
                <a:hlinkClick r:id="rId2"/>
              </a:rPr>
              <a:t>https://github.com/maxserra/ml2_project_connectx</a:t>
            </a:r>
            <a:endParaRPr lang="en-DE" dirty="0"/>
          </a:p>
        </p:txBody>
      </p:sp>
    </p:spTree>
    <p:extLst>
      <p:ext uri="{BB962C8B-B14F-4D97-AF65-F5344CB8AC3E}">
        <p14:creationId xmlns:p14="http://schemas.microsoft.com/office/powerpoint/2010/main" val="42694434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A56B5-22B4-53C0-424E-C41A9C460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My approach to the project –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9D3ABF-B8CD-1C2F-6B51-E9A837A5DB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E" dirty="0"/>
              <a:t>How to evaluate an agent?</a:t>
            </a:r>
          </a:p>
          <a:p>
            <a:pPr lvl="1"/>
            <a:r>
              <a:rPr lang="en-DE" dirty="0"/>
              <a:t>Play against another agent</a:t>
            </a:r>
          </a:p>
          <a:p>
            <a:pPr lvl="1"/>
            <a:r>
              <a:rPr lang="en-GB" dirty="0"/>
              <a:t>A</a:t>
            </a:r>
            <a:r>
              <a:rPr lang="en-DE" dirty="0"/>
              <a:t>verage cumulative reward</a:t>
            </a:r>
          </a:p>
          <a:p>
            <a:pPr lvl="2"/>
            <a:r>
              <a:rPr lang="en-DE" dirty="0"/>
              <a:t>Win rate is a special case with the reward set to 0 – 1</a:t>
            </a:r>
          </a:p>
          <a:p>
            <a:r>
              <a:rPr lang="en-DE" dirty="0"/>
              <a:t>How do we choose the reward function?</a:t>
            </a:r>
          </a:p>
          <a:p>
            <a:pPr lvl="1"/>
            <a:r>
              <a:rPr lang="en-DE" dirty="0"/>
              <a:t>Do we program game rules on the agent?</a:t>
            </a:r>
          </a:p>
          <a:p>
            <a:pPr lvl="1"/>
            <a:r>
              <a:rPr lang="en-DE" dirty="0"/>
              <a:t>Or, do we let the agent learn them?</a:t>
            </a:r>
          </a:p>
        </p:txBody>
      </p:sp>
    </p:spTree>
    <p:extLst>
      <p:ext uri="{BB962C8B-B14F-4D97-AF65-F5344CB8AC3E}">
        <p14:creationId xmlns:p14="http://schemas.microsoft.com/office/powerpoint/2010/main" val="29882843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05C839-7773-AC8C-014E-02722B85E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TicTacToe environment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AF335B-DAD0-A8AA-DC04-C9E70BECFA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E" dirty="0"/>
              <a:t>Based on Kaggle environment, adapted to Gym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CF84DA-A465-A3A4-5B98-F0B586F782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596" t="4285" r="32839" b="33134"/>
          <a:stretch/>
        </p:blipFill>
        <p:spPr>
          <a:xfrm>
            <a:off x="10115924" y="1825625"/>
            <a:ext cx="1237876" cy="108091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216C893-A26D-44CD-F4E3-4D6EC1F3E5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473998"/>
            <a:ext cx="8912693" cy="160485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56BC6B1-DA2F-ED83-181F-257151571A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4172170"/>
            <a:ext cx="8250142" cy="258543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D85EB59-4D63-3EB8-B282-93E39434FB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04013" y="4468159"/>
            <a:ext cx="4893759" cy="184374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D5C75E1-89C8-AF45-0A44-9F82C07B83D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88342" y="1223539"/>
            <a:ext cx="2954154" cy="492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803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A56B5-22B4-53C0-424E-C41A9C460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My approach to the project – Algortihms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9D3ABF-B8CD-1C2F-6B51-E9A837A5DB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E" dirty="0"/>
              <a:t>Which algorithms could we use?</a:t>
            </a:r>
          </a:p>
          <a:p>
            <a:pPr lvl="1"/>
            <a:r>
              <a:rPr lang="en-DE" dirty="0"/>
              <a:t>Temporal-Difference:</a:t>
            </a:r>
          </a:p>
          <a:p>
            <a:pPr lvl="2"/>
            <a:r>
              <a:rPr lang="en-DE" dirty="0"/>
              <a:t>Q-Learning</a:t>
            </a:r>
          </a:p>
          <a:p>
            <a:pPr lvl="2"/>
            <a:r>
              <a:rPr lang="en-DE" dirty="0"/>
              <a:t>(Expected) Sarsa</a:t>
            </a:r>
          </a:p>
          <a:p>
            <a:pPr lvl="1"/>
            <a:r>
              <a:rPr lang="en-DE" dirty="0"/>
              <a:t>Monte Carlo Tree Search</a:t>
            </a:r>
          </a:p>
        </p:txBody>
      </p:sp>
    </p:spTree>
    <p:extLst>
      <p:ext uri="{BB962C8B-B14F-4D97-AF65-F5344CB8AC3E}">
        <p14:creationId xmlns:p14="http://schemas.microsoft.com/office/powerpoint/2010/main" val="30072430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A56B5-22B4-53C0-424E-C41A9C460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My approach to the project – Algortihms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9D3ABF-B8CD-1C2F-6B51-E9A837A5DB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E" dirty="0"/>
              <a:t>Which algorithms could we use?</a:t>
            </a:r>
          </a:p>
          <a:p>
            <a:pPr lvl="1"/>
            <a:r>
              <a:rPr lang="en-DE" dirty="0"/>
              <a:t>Temporal-Difference:</a:t>
            </a:r>
          </a:p>
          <a:p>
            <a:pPr lvl="2"/>
            <a:r>
              <a:rPr lang="en-DE" dirty="0"/>
              <a:t>Q-Learning</a:t>
            </a:r>
          </a:p>
          <a:p>
            <a:pPr lvl="2"/>
            <a:r>
              <a:rPr lang="en-DE" dirty="0"/>
              <a:t>(Expected) Sarsa</a:t>
            </a:r>
          </a:p>
          <a:p>
            <a:pPr lvl="1"/>
            <a:r>
              <a:rPr lang="en-DE" dirty="0"/>
              <a:t>Monte Carlo Tree Search</a:t>
            </a:r>
          </a:p>
          <a:p>
            <a:pPr lvl="1"/>
            <a:r>
              <a:rPr lang="en-DE" dirty="0"/>
              <a:t>Deep Reinforcement Learning (“out-of-the-box” from Stable Baselines3)</a:t>
            </a:r>
          </a:p>
          <a:p>
            <a:pPr lvl="2"/>
            <a:r>
              <a:rPr lang="en-DE" dirty="0"/>
              <a:t>DQN</a:t>
            </a:r>
          </a:p>
          <a:p>
            <a:pPr lvl="2"/>
            <a:r>
              <a:rPr lang="en-DE" dirty="0"/>
              <a:t>PPO</a:t>
            </a:r>
          </a:p>
        </p:txBody>
      </p:sp>
    </p:spTree>
    <p:extLst>
      <p:ext uri="{BB962C8B-B14F-4D97-AF65-F5344CB8AC3E}">
        <p14:creationId xmlns:p14="http://schemas.microsoft.com/office/powerpoint/2010/main" val="4003693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238</TotalTime>
  <Words>385</Words>
  <Application>Microsoft Macintosh PowerPoint</Application>
  <PresentationFormat>Widescreen</PresentationFormat>
  <Paragraphs>69</Paragraphs>
  <Slides>25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</vt:lpstr>
      <vt:lpstr>Calibri</vt:lpstr>
      <vt:lpstr>Calibri Light</vt:lpstr>
      <vt:lpstr>Office Theme</vt:lpstr>
      <vt:lpstr>ConnectX Kaggle competition Reinforcement Learning on a two-player game</vt:lpstr>
      <vt:lpstr>Problem setting – Connect4</vt:lpstr>
      <vt:lpstr>Why did I change the game?</vt:lpstr>
      <vt:lpstr>Problem setting – TicTacToe</vt:lpstr>
      <vt:lpstr>My approach to the project</vt:lpstr>
      <vt:lpstr>My approach to the project – Evaluation</vt:lpstr>
      <vt:lpstr>TicTacToe environment</vt:lpstr>
      <vt:lpstr>My approach to the project – Algortihms</vt:lpstr>
      <vt:lpstr>My approach to the project – Algortihms</vt:lpstr>
      <vt:lpstr>Q-Learning</vt:lpstr>
      <vt:lpstr>MCTS</vt:lpstr>
      <vt:lpstr>MCTS – Upper Confidence bound for Trees (UCT)</vt:lpstr>
      <vt:lpstr>MCTS – Adaptive UCT</vt:lpstr>
      <vt:lpstr>The algorithms I coded</vt:lpstr>
      <vt:lpstr>The algorithms I coded</vt:lpstr>
      <vt:lpstr>The algorithms I coded – wandb project</vt:lpstr>
      <vt:lpstr>The algorithms I coded – wandb project</vt:lpstr>
      <vt:lpstr>The algorithms I did not code</vt:lpstr>
      <vt:lpstr>The algorithms I did not code – Kaggle notebook</vt:lpstr>
      <vt:lpstr>The algorithms I did not code – Kaggle notebook</vt:lpstr>
      <vt:lpstr>The algorithms I did not code – Kaggle notebook</vt:lpstr>
      <vt:lpstr>The algorithms I did not code – wandb project</vt:lpstr>
      <vt:lpstr>The algorithms I did not code – wandb project</vt:lpstr>
      <vt:lpstr>The algorithms I did not code – wandb project</vt:lpstr>
      <vt:lpstr>The algorithms I did not code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Max Serra Lasierra</dc:creator>
  <cp:lastModifiedBy>Max Serra Lasierra</cp:lastModifiedBy>
  <cp:revision>5</cp:revision>
  <dcterms:created xsi:type="dcterms:W3CDTF">2023-03-27T15:08:45Z</dcterms:created>
  <dcterms:modified xsi:type="dcterms:W3CDTF">2023-03-27T19:07:10Z</dcterms:modified>
</cp:coreProperties>
</file>

<file path=docProps/thumbnail.jpeg>
</file>